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256" r:id="rId5"/>
    <p:sldId id="277" r:id="rId6"/>
    <p:sldId id="264" r:id="rId7"/>
    <p:sldId id="293" r:id="rId8"/>
    <p:sldId id="258" r:id="rId9"/>
    <p:sldId id="290" r:id="rId10"/>
    <p:sldId id="294" r:id="rId11"/>
    <p:sldId id="291" r:id="rId12"/>
    <p:sldId id="295" r:id="rId13"/>
    <p:sldId id="276" r:id="rId14"/>
    <p:sldId id="29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3204" autoAdjust="0"/>
  </p:normalViewPr>
  <p:slideViewPr>
    <p:cSldViewPr snapToGrid="0">
      <p:cViewPr varScale="1">
        <p:scale>
          <a:sx n="109" d="100"/>
          <a:sy n="109" d="100"/>
        </p:scale>
        <p:origin x="612" y="10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7/16/2024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7/16/2024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impacts of state sponsored cyberterrorism and how to prevent them by Asnai Narang</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t>
            </a:r>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what is cyberterrorism? According to the research by </a:t>
            </a:r>
            <a:r>
              <a:rPr lang="en-US" sz="1800" dirty="0">
                <a:effectLst/>
                <a:latin typeface="Times New Roman" panose="02020603050405020304" pitchFamily="18" charset="0"/>
              </a:rPr>
              <a:t>(</a:t>
            </a:r>
            <a:r>
              <a:rPr lang="en-US" sz="1800" dirty="0" err="1">
                <a:effectLst/>
                <a:latin typeface="Times New Roman" panose="02020603050405020304" pitchFamily="18" charset="0"/>
              </a:rPr>
              <a:t>Riglietti</a:t>
            </a:r>
            <a:r>
              <a:rPr lang="en-US" sz="1800" dirty="0">
                <a:effectLst/>
                <a:latin typeface="Times New Roman" panose="02020603050405020304" pitchFamily="18" charset="0"/>
              </a:rPr>
              <a:t>, 2016), there were two main interpretations of Cyber terrorism. The first interpretation is that an attack that involves a computer as a main or only weapon, can be considered a cyberterrorism attack. The second interpretation is, the concept where machine is used as a tool by terrorists to plan attacks. </a:t>
            </a:r>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71014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what is cyberterrorism? According to the research by </a:t>
            </a:r>
            <a:r>
              <a:rPr lang="en-US" sz="1800" dirty="0">
                <a:effectLst/>
                <a:latin typeface="Times New Roman" panose="02020603050405020304" pitchFamily="18" charset="0"/>
              </a:rPr>
              <a:t>(</a:t>
            </a:r>
            <a:r>
              <a:rPr lang="en-US" sz="1800" dirty="0" err="1">
                <a:effectLst/>
                <a:latin typeface="Times New Roman" panose="02020603050405020304" pitchFamily="18" charset="0"/>
              </a:rPr>
              <a:t>Riglietti</a:t>
            </a:r>
            <a:r>
              <a:rPr lang="en-US" sz="1800" dirty="0">
                <a:effectLst/>
                <a:latin typeface="Times New Roman" panose="02020603050405020304" pitchFamily="18" charset="0"/>
              </a:rPr>
              <a:t>, 2016), there were two main interpretations of Cyber terrorism. The first interpretation is that an attack that involves a computer as a main or only weapon, can be considered a cyberterrorism attack. The second interpretation is, the concept where machine is used as a tool by terrorists to plan attacks. </a:t>
            </a:r>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key literature used in this presentation is Cyber Security and International Conflicts: An Analysis of State-Sponsored Cyber Attacks. </a:t>
            </a:r>
            <a:r>
              <a:rPr lang="en-US" sz="1800" dirty="0">
                <a:effectLst/>
                <a:latin typeface="Times New Roman" panose="02020603050405020304" pitchFamily="18" charset="0"/>
              </a:rPr>
              <a:t>(Azubuike, 2023)</a:t>
            </a:r>
            <a:endParaRPr lang="en-US" dirty="0"/>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research methodology that was used was reviewing different articles, books and reports that relate to cyber security and international politics between 2010 and 2023. The research also included official government documents, international agreements and policies that had connections to cybersecurity and international politics. </a:t>
            </a:r>
            <a:r>
              <a:rPr lang="en-US" sz="1200" dirty="0">
                <a:effectLst/>
                <a:latin typeface="Times New Roman" panose="02020603050405020304" pitchFamily="18" charset="0"/>
              </a:rPr>
              <a:t>(Azubuike, 2023)</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491687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aim and objective of this research is to analyze the different impacts that state sponsored cyberterrorism can have using past records and suggesting ways that can prevent such attacks from occurring. </a:t>
            </a:r>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focus on some of the state sponsored attacks that have occurred before.  First, the attack that occurred in the German parliament in the year 2015. In this attack roughly 20,000 computers that were operated by German staff and operators were impacted causing them to send confidential data to hackers. It required millions of Euros to clean the systems. Even though Russian government never admitted responsibility, the fact that the </a:t>
            </a:r>
            <a:r>
              <a:rPr lang="en-US" dirty="0" err="1"/>
              <a:t>russian</a:t>
            </a:r>
            <a:r>
              <a:rPr lang="en-US" dirty="0"/>
              <a:t> hackers asked the Germans to stop providing support to Ukraine, it was assumed that Russian Intelligence was some how involved as well. (Courtney, 2017)</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attack that occurred was the </a:t>
            </a:r>
            <a:r>
              <a:rPr lang="en-US" dirty="0" err="1"/>
              <a:t>sony</a:t>
            </a:r>
            <a:r>
              <a:rPr lang="en-US" dirty="0"/>
              <a:t> pictures hack in the year 2014. This attack was assumed to be done by north </a:t>
            </a:r>
            <a:r>
              <a:rPr lang="en-US" dirty="0" err="1"/>
              <a:t>korea</a:t>
            </a:r>
            <a:r>
              <a:rPr lang="en-US" dirty="0"/>
              <a:t>, to protest the release of a film which showcased their leader in bad light. This attack caused heavy financial damage and the reputation of Sony pictures took a big hit. The incident also caused a diplomatic row between the United states and north </a:t>
            </a:r>
            <a:r>
              <a:rPr lang="en-US" dirty="0" err="1"/>
              <a:t>korea</a:t>
            </a:r>
            <a:r>
              <a:rPr lang="en-US" dirty="0"/>
              <a:t>. </a:t>
            </a:r>
            <a:r>
              <a:rPr lang="en-US" sz="1800" dirty="0">
                <a:effectLst/>
                <a:latin typeface="Times New Roman" panose="02020603050405020304" pitchFamily="18" charset="0"/>
              </a:rPr>
              <a:t>(Azubuike, 2023)</a:t>
            </a:r>
            <a:endParaRPr lang="en-US" dirty="0"/>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3086892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seen in the previously mentioned cases, there can be varying reasons for why a state can perform cyber attacks. One reason is to gain an advantage over a rival country. </a:t>
            </a:r>
            <a:r>
              <a:rPr lang="pl-PL" dirty="0"/>
              <a:t>(Mateusz Stafiniak and Wojciech Wodo, 2022)</a:t>
            </a:r>
            <a:r>
              <a:rPr lang="en-US" dirty="0"/>
              <a:t>. Another reason could also be to gain access to sensitive information. </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 few ways recommended by </a:t>
            </a:r>
            <a:r>
              <a:rPr lang="en-US" sz="1800" dirty="0">
                <a:effectLst/>
                <a:latin typeface="Times New Roman" panose="02020603050405020304" pitchFamily="18" charset="0"/>
              </a:rPr>
              <a:t>Azubuike (2023). Firstly, International norms should be developed, to increase the understanding of cyber threats. This was also emphasized by Courtney (2017). The next point is to increase cooperation, between countries to allow resource sharing which can improve the response to cyber attacks. The last recommendation is to use different measures such as sanctions to hold the state accountable and make sure the sanctions have an impact on them. </a:t>
            </a:r>
            <a:endParaRPr lang="en-US" dirty="0"/>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511927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7.png"/><Relationship Id="rId5" Type="http://schemas.openxmlformats.org/officeDocument/2006/relationships/image" Target="../media/image28.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7.png"/><Relationship Id="rId5" Type="http://schemas.openxmlformats.org/officeDocument/2006/relationships/image" Target="../media/image30.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7.png"/><Relationship Id="rId5" Type="http://schemas.openxmlformats.org/officeDocument/2006/relationships/image" Target="../media/image31.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7.png"/><Relationship Id="rId5" Type="http://schemas.openxmlformats.org/officeDocument/2006/relationships/image" Target="../media/image31.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7.png"/><Relationship Id="rId5" Type="http://schemas.openxmlformats.org/officeDocument/2006/relationships/image" Target="../media/image3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fontScale="90000"/>
          </a:bodyPr>
          <a:lstStyle/>
          <a:p>
            <a:r>
              <a:rPr lang="en-US" dirty="0"/>
              <a:t>The impacts of state sponsored cyberterrorism and how to prevent them</a:t>
            </a:r>
          </a:p>
        </p:txBody>
      </p:sp>
      <p:sp>
        <p:nvSpPr>
          <p:cNvPr id="3" name="TextBox 2">
            <a:extLst>
              <a:ext uri="{FF2B5EF4-FFF2-40B4-BE49-F238E27FC236}">
                <a16:creationId xmlns:a16="http://schemas.microsoft.com/office/drawing/2014/main" id="{0E0D27A5-D85D-FF94-0D74-A4633452572F}"/>
              </a:ext>
            </a:extLst>
          </p:cNvPr>
          <p:cNvSpPr txBox="1"/>
          <p:nvPr/>
        </p:nvSpPr>
        <p:spPr>
          <a:xfrm>
            <a:off x="5978306" y="4562745"/>
            <a:ext cx="3602169" cy="369332"/>
          </a:xfrm>
          <a:prstGeom prst="rect">
            <a:avLst/>
          </a:prstGeom>
          <a:noFill/>
        </p:spPr>
        <p:txBody>
          <a:bodyPr wrap="square" rtlCol="0">
            <a:spAutoFit/>
          </a:bodyPr>
          <a:lstStyle/>
          <a:p>
            <a:r>
              <a:rPr lang="en-US" dirty="0"/>
              <a:t>By: ASNAI NARANG (AN23612)</a:t>
            </a:r>
          </a:p>
        </p:txBody>
      </p:sp>
      <p:pic>
        <p:nvPicPr>
          <p:cNvPr id="17" name="Audio 16">
            <a:hlinkClick r:id="" action="ppaction://media"/>
            <a:extLst>
              <a:ext uri="{FF2B5EF4-FFF2-40B4-BE49-F238E27FC236}">
                <a16:creationId xmlns:a16="http://schemas.microsoft.com/office/drawing/2014/main" id="{6420F4EC-A1FB-96B2-5D35-5FADF134D72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42425379"/>
      </p:ext>
    </p:extLst>
  </p:cSld>
  <p:clrMapOvr>
    <a:masterClrMapping/>
  </p:clrMapOvr>
  <mc:AlternateContent xmlns:mc="http://schemas.openxmlformats.org/markup-compatibility/2006">
    <mc:Choice xmlns:p14="http://schemas.microsoft.com/office/powerpoint/2010/main" Requires="p14">
      <p:transition spd="slow" p14:dur="2000" advTm="7976"/>
    </mc:Choice>
    <mc:Fallback>
      <p:transition spd="slow" advTm="7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a:bodyPr>
          <a:lstStyle/>
          <a:p>
            <a:endParaRPr lang="en-US" dirty="0"/>
          </a:p>
        </p:txBody>
      </p:sp>
      <p:pic>
        <p:nvPicPr>
          <p:cNvPr id="6" name="Audio 5">
            <a:hlinkClick r:id="" action="ppaction://media"/>
            <a:extLst>
              <a:ext uri="{FF2B5EF4-FFF2-40B4-BE49-F238E27FC236}">
                <a16:creationId xmlns:a16="http://schemas.microsoft.com/office/drawing/2014/main" id="{557563C0-F4AC-16AB-EA43-4549B15547B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36493926"/>
      </p:ext>
    </p:extLst>
  </p:cSld>
  <p:clrMapOvr>
    <a:masterClrMapping/>
  </p:clrMapOvr>
  <mc:AlternateContent xmlns:mc="http://schemas.openxmlformats.org/markup-compatibility/2006">
    <mc:Choice xmlns:p14="http://schemas.microsoft.com/office/powerpoint/2010/main" Requires="p14">
      <p:transition spd="slow" p14:dur="2000" advTm="4168"/>
    </mc:Choice>
    <mc:Fallback>
      <p:transition spd="slow" advTm="4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0" y="641134"/>
            <a:ext cx="8127967" cy="1988706"/>
          </a:xfrm>
        </p:spPr>
        <p:txBody>
          <a:bodyPr anchor="t">
            <a:normAutofit/>
          </a:bodyPr>
          <a:lstStyle/>
          <a:p>
            <a:pPr algn="ctr"/>
            <a:r>
              <a:rPr lang="en-US" dirty="0"/>
              <a:t>References</a:t>
            </a:r>
            <a:endParaRPr lang="en-ZA"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a:xfrm>
            <a:off x="11274091" y="6355080"/>
            <a:ext cx="457200" cy="365125"/>
          </a:xfrm>
        </p:spPr>
        <p:txBody>
          <a:bodyPr anchor="ctr">
            <a:normAutofit/>
          </a:bodyPr>
          <a:lstStyle/>
          <a:p>
            <a:pPr>
              <a:spcAft>
                <a:spcPts val="600"/>
              </a:spcAft>
            </a:pPr>
            <a:fld id="{B5CEABB6-07DC-46E8-9B57-56EC44A396E5}" type="slidenum">
              <a:rPr lang="en-US" smtClean="0"/>
              <a:pPr>
                <a:spcAft>
                  <a:spcPts val="600"/>
                </a:spcAft>
              </a:pPr>
              <a:t>11</a:t>
            </a:fld>
            <a:endParaRPr lang="en-US"/>
          </a:p>
        </p:txBody>
      </p:sp>
      <p:sp>
        <p:nvSpPr>
          <p:cNvPr id="4" name="Content Placeholder 3">
            <a:extLst>
              <a:ext uri="{FF2B5EF4-FFF2-40B4-BE49-F238E27FC236}">
                <a16:creationId xmlns:a16="http://schemas.microsoft.com/office/drawing/2014/main" id="{E3511674-3A5E-E241-2E67-117AB5250B9E}"/>
              </a:ext>
            </a:extLst>
          </p:cNvPr>
          <p:cNvSpPr>
            <a:spLocks noGrp="1"/>
          </p:cNvSpPr>
          <p:nvPr>
            <p:ph sz="half" idx="14"/>
          </p:nvPr>
        </p:nvSpPr>
        <p:spPr>
          <a:xfrm>
            <a:off x="603739" y="1635487"/>
            <a:ext cx="6597372" cy="4000382"/>
          </a:xfrm>
        </p:spPr>
        <p:txBody>
          <a:bodyPr>
            <a:normAutofit fontScale="70000" lnSpcReduction="20000"/>
          </a:bodyPr>
          <a:lstStyle/>
          <a:p>
            <a:pPr algn="l">
              <a:lnSpc>
                <a:spcPct val="150000"/>
              </a:lnSpc>
            </a:pPr>
            <a:r>
              <a:rPr lang="en-US" sz="1800" dirty="0">
                <a:effectLst/>
                <a:latin typeface="Times New Roman" panose="02020603050405020304" pitchFamily="18" charset="0"/>
              </a:rPr>
              <a:t>Reference:</a:t>
            </a:r>
          </a:p>
          <a:p>
            <a:pPr>
              <a:lnSpc>
                <a:spcPct val="150000"/>
              </a:lnSpc>
            </a:pPr>
            <a:r>
              <a:rPr lang="en-US" sz="1800" dirty="0">
                <a:effectLst/>
                <a:latin typeface="Times New Roman" panose="02020603050405020304" pitchFamily="18" charset="0"/>
              </a:rPr>
              <a:t>Azubuike, C.F. (2023). Cyber Security and International Conflicts: An Analysis of State-Sponsored Cyber Attacks. </a:t>
            </a:r>
            <a:r>
              <a:rPr lang="en-US" sz="1800" i="1" dirty="0">
                <a:effectLst/>
                <a:latin typeface="Times New Roman" panose="02020603050405020304" pitchFamily="18" charset="0"/>
              </a:rPr>
              <a:t>Nnamdi Azikiwe Journal of Political Science</a:t>
            </a:r>
            <a:r>
              <a:rPr lang="en-US" sz="1800" dirty="0">
                <a:effectLst/>
                <a:latin typeface="Times New Roman" panose="02020603050405020304" pitchFamily="18" charset="0"/>
              </a:rPr>
              <a:t>, [online] 8(3), pp.101–114. Available at: https://najops.org.ng/index.php/najops/article/view/70.</a:t>
            </a:r>
          </a:p>
          <a:p>
            <a:pPr>
              <a:lnSpc>
                <a:spcPct val="150000"/>
              </a:lnSpc>
            </a:pPr>
            <a:r>
              <a:rPr lang="en-US" sz="1800" dirty="0">
                <a:effectLst/>
                <a:latin typeface="Times New Roman" panose="02020603050405020304" pitchFamily="18" charset="0"/>
              </a:rPr>
              <a:t>Courtney, M. (2017). States of cyber-warfare. </a:t>
            </a:r>
            <a:r>
              <a:rPr lang="en-US" sz="1800" i="1" dirty="0">
                <a:effectLst/>
                <a:latin typeface="Times New Roman" panose="02020603050405020304" pitchFamily="18" charset="0"/>
              </a:rPr>
              <a:t>Engineering &amp; Technology</a:t>
            </a:r>
            <a:r>
              <a:rPr lang="en-US" sz="1800" dirty="0">
                <a:effectLst/>
                <a:latin typeface="Times New Roman" panose="02020603050405020304" pitchFamily="18" charset="0"/>
              </a:rPr>
              <a:t>, 12(3), pp.22–25. </a:t>
            </a:r>
            <a:r>
              <a:rPr lang="en-US" sz="1800" dirty="0" err="1">
                <a:effectLst/>
                <a:latin typeface="Times New Roman" panose="02020603050405020304" pitchFamily="18" charset="0"/>
              </a:rPr>
              <a:t>doi:https</a:t>
            </a:r>
            <a:r>
              <a:rPr lang="en-US" sz="1800" dirty="0">
                <a:effectLst/>
                <a:latin typeface="Times New Roman" panose="02020603050405020304" pitchFamily="18" charset="0"/>
              </a:rPr>
              <a:t>://doi.org/10.1049/et.2017.0300.</a:t>
            </a:r>
          </a:p>
          <a:p>
            <a:pPr>
              <a:lnSpc>
                <a:spcPct val="150000"/>
              </a:lnSpc>
            </a:pPr>
            <a:r>
              <a:rPr lang="en-US" sz="1800" dirty="0">
                <a:effectLst/>
                <a:latin typeface="Times New Roman" panose="02020603050405020304" pitchFamily="18" charset="0"/>
              </a:rPr>
              <a:t>Mateusz </a:t>
            </a:r>
            <a:r>
              <a:rPr lang="en-US" sz="1800" dirty="0" err="1">
                <a:effectLst/>
                <a:latin typeface="Times New Roman" panose="02020603050405020304" pitchFamily="18" charset="0"/>
              </a:rPr>
              <a:t>Stafiniak</a:t>
            </a:r>
            <a:r>
              <a:rPr lang="en-US" sz="1800" dirty="0">
                <a:effectLst/>
                <a:latin typeface="Times New Roman" panose="02020603050405020304" pitchFamily="18" charset="0"/>
              </a:rPr>
              <a:t> and Wojciech </a:t>
            </a:r>
            <a:r>
              <a:rPr lang="en-US" sz="1800" dirty="0" err="1">
                <a:effectLst/>
                <a:latin typeface="Times New Roman" panose="02020603050405020304" pitchFamily="18" charset="0"/>
              </a:rPr>
              <a:t>Wodo</a:t>
            </a:r>
            <a:r>
              <a:rPr lang="en-US" sz="1800" dirty="0">
                <a:effectLst/>
                <a:latin typeface="Times New Roman" panose="02020603050405020304" pitchFamily="18" charset="0"/>
              </a:rPr>
              <a:t> (2022). State-sponsored Cybersecurity Attacks. </a:t>
            </a:r>
            <a:r>
              <a:rPr lang="en-US" sz="1800" i="1" dirty="0">
                <a:effectLst/>
                <a:latin typeface="Times New Roman" panose="02020603050405020304" pitchFamily="18" charset="0"/>
              </a:rPr>
              <a:t>State-sponsored Cybersecurity Attacks</a:t>
            </a:r>
            <a:r>
              <a:rPr lang="en-US" sz="1800" dirty="0">
                <a:effectLst/>
                <a:latin typeface="Times New Roman" panose="02020603050405020304" pitchFamily="18" charset="0"/>
              </a:rPr>
              <a:t>. </a:t>
            </a:r>
            <a:r>
              <a:rPr lang="en-US" sz="1800" dirty="0" err="1">
                <a:effectLst/>
                <a:latin typeface="Times New Roman" panose="02020603050405020304" pitchFamily="18" charset="0"/>
              </a:rPr>
              <a:t>doi:https</a:t>
            </a:r>
            <a:r>
              <a:rPr lang="en-US" sz="1800" dirty="0">
                <a:effectLst/>
                <a:latin typeface="Times New Roman" panose="02020603050405020304" pitchFamily="18" charset="0"/>
              </a:rPr>
              <a:t>://doi.org/10.1109/itms56974.2022.9937131.</a:t>
            </a:r>
          </a:p>
          <a:p>
            <a:pPr>
              <a:lnSpc>
                <a:spcPct val="150000"/>
              </a:lnSpc>
            </a:pPr>
            <a:r>
              <a:rPr lang="en-US" sz="1800" dirty="0" err="1">
                <a:effectLst/>
                <a:latin typeface="Times New Roman" panose="02020603050405020304" pitchFamily="18" charset="0"/>
              </a:rPr>
              <a:t>Riglietti</a:t>
            </a:r>
            <a:r>
              <a:rPr lang="en-US" sz="1800" dirty="0">
                <a:effectLst/>
                <a:latin typeface="Times New Roman" panose="02020603050405020304" pitchFamily="18" charset="0"/>
              </a:rPr>
              <a:t>, G. (2016). Defining the threat: what cyber terrorism means today and what it could mean tomorrow. </a:t>
            </a:r>
            <a:r>
              <a:rPr lang="en-US" sz="1800" i="1" dirty="0">
                <a:effectLst/>
                <a:latin typeface="Times New Roman" panose="02020603050405020304" pitchFamily="18" charset="0"/>
              </a:rPr>
              <a:t>The Business and Management Review</a:t>
            </a:r>
            <a:r>
              <a:rPr lang="en-US" sz="1800" dirty="0">
                <a:effectLst/>
                <a:latin typeface="Times New Roman" panose="02020603050405020304" pitchFamily="18" charset="0"/>
              </a:rPr>
              <a:t>, [online] 8(3). Available at: https://cberuk.com/cdn/conference_proceedings/2019-07-18-05-40-33-AM.pdf [Accessed 15 Jul. 2024].</a:t>
            </a:r>
          </a:p>
          <a:p>
            <a:endParaRPr lang="en-US" dirty="0"/>
          </a:p>
        </p:txBody>
      </p:sp>
    </p:spTree>
    <p:extLst>
      <p:ext uri="{BB962C8B-B14F-4D97-AF65-F5344CB8AC3E}">
        <p14:creationId xmlns:p14="http://schemas.microsoft.com/office/powerpoint/2010/main" val="3607832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0" y="641134"/>
            <a:ext cx="8127967" cy="1988706"/>
          </a:xfrm>
        </p:spPr>
        <p:txBody>
          <a:bodyPr anchor="t">
            <a:normAutofit/>
          </a:bodyPr>
          <a:lstStyle/>
          <a:p>
            <a:pPr algn="ctr"/>
            <a:r>
              <a:rPr lang="en-US" dirty="0"/>
              <a:t>What is Cyberterrorism?</a:t>
            </a:r>
            <a:endParaRPr lang="en-ZA"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a:xfrm>
            <a:off x="11274091" y="6355080"/>
            <a:ext cx="457200" cy="365125"/>
          </a:xfrm>
        </p:spPr>
        <p:txBody>
          <a:bodyPr anchor="ctr">
            <a:normAutofit/>
          </a:bodyPr>
          <a:lstStyle/>
          <a:p>
            <a:pPr>
              <a:spcAft>
                <a:spcPts val="600"/>
              </a:spcAft>
            </a:pPr>
            <a:fld id="{B5CEABB6-07DC-46E8-9B57-56EC44A396E5}" type="slidenum">
              <a:rPr lang="en-US" smtClean="0"/>
              <a:pPr>
                <a:spcAft>
                  <a:spcPts val="600"/>
                </a:spcAft>
              </a:pPr>
              <a:t>2</a:t>
            </a:fld>
            <a:endParaRPr lang="en-US"/>
          </a:p>
        </p:txBody>
      </p:sp>
      <p:pic>
        <p:nvPicPr>
          <p:cNvPr id="9" name="Content Placeholder 8" descr="A map of the world&#10;&#10;Description automatically generated">
            <a:extLst>
              <a:ext uri="{FF2B5EF4-FFF2-40B4-BE49-F238E27FC236}">
                <a16:creationId xmlns:a16="http://schemas.microsoft.com/office/drawing/2014/main" id="{C32CE6BA-B838-5A02-7DA9-896E083AEA21}"/>
              </a:ext>
            </a:extLst>
          </p:cNvPr>
          <p:cNvPicPr>
            <a:picLocks noGrp="1" noChangeAspect="1"/>
          </p:cNvPicPr>
          <p:nvPr>
            <p:ph sz="half" idx="14"/>
          </p:nvPr>
        </p:nvPicPr>
        <p:blipFill rotWithShape="1">
          <a:blip r:embed="rId5"/>
          <a:srcRect r="-3" b="11176"/>
          <a:stretch/>
        </p:blipFill>
        <p:spPr>
          <a:xfrm>
            <a:off x="584457" y="2387572"/>
            <a:ext cx="6959051" cy="3476897"/>
          </a:xfrm>
          <a:noFill/>
        </p:spPr>
      </p:pic>
      <p:pic>
        <p:nvPicPr>
          <p:cNvPr id="25" name="Audio 24">
            <a:hlinkClick r:id="" action="ppaction://media"/>
            <a:extLst>
              <a:ext uri="{FF2B5EF4-FFF2-40B4-BE49-F238E27FC236}">
                <a16:creationId xmlns:a16="http://schemas.microsoft.com/office/drawing/2014/main" id="{8789AFC9-B7EE-F14A-8AB2-AB64ED71B31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43494996"/>
      </p:ext>
    </p:extLst>
  </p:cSld>
  <p:clrMapOvr>
    <a:masterClrMapping/>
  </p:clrMapOvr>
  <mc:AlternateContent xmlns:mc="http://schemas.openxmlformats.org/markup-compatibility/2006">
    <mc:Choice xmlns:p14="http://schemas.microsoft.com/office/powerpoint/2010/main" Requires="p14">
      <p:transition spd="slow" p14:dur="2000" advTm="34912"/>
    </mc:Choice>
    <mc:Fallback>
      <p:transition spd="slow" advTm="34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552574" y="896111"/>
            <a:ext cx="9866540" cy="1358140"/>
          </a:xfrm>
        </p:spPr>
        <p:txBody>
          <a:bodyPr anchor="t">
            <a:normAutofit/>
          </a:bodyPr>
          <a:lstStyle/>
          <a:p>
            <a:r>
              <a:rPr lang="en-US" dirty="0"/>
              <a:t>Key Literature</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8372723" y="2481940"/>
            <a:ext cx="3046391" cy="3759200"/>
          </a:xfrm>
        </p:spPr>
        <p:txBody>
          <a:bodyPr vert="horz" lIns="91440" tIns="45720" rIns="91440" bIns="45720" rtlCol="0">
            <a:normAutofit/>
          </a:bodyPr>
          <a:lstStyle/>
          <a:p>
            <a:pPr marL="0" indent="0">
              <a:buNone/>
            </a:pPr>
            <a:r>
              <a:rPr lang="en-US" dirty="0"/>
              <a:t>Cyber Security and International Conflicts: An Analysis of State-Sponsored Cyber Attacks </a:t>
            </a:r>
            <a:r>
              <a:rPr lang="en-US" sz="1800" dirty="0">
                <a:effectLst/>
                <a:latin typeface="Times New Roman" panose="02020603050405020304" pitchFamily="18" charset="0"/>
              </a:rPr>
              <a:t>(Azubuike, 2023)</a:t>
            </a:r>
            <a:endParaRPr lang="en-US" dirty="0"/>
          </a:p>
          <a:p>
            <a:pPr marL="0" indent="0">
              <a:buNone/>
            </a:pPr>
            <a:r>
              <a:rPr lang="en-US" dirty="0"/>
              <a:t> </a:t>
            </a:r>
          </a:p>
          <a:p>
            <a:pPr marL="0" indent="0">
              <a:buNone/>
            </a:pPr>
            <a:r>
              <a:rPr lang="en-US" dirty="0"/>
              <a:t>  </a:t>
            </a:r>
          </a:p>
        </p:txBody>
      </p:sp>
      <p:sp>
        <p:nvSpPr>
          <p:cNvPr id="11" name="Slide Number Placeholder 4">
            <a:extLst>
              <a:ext uri="{FF2B5EF4-FFF2-40B4-BE49-F238E27FC236}">
                <a16:creationId xmlns:a16="http://schemas.microsoft.com/office/drawing/2014/main" id="{0AA2C646-F2DB-6E66-1B6B-B54C70940933}"/>
              </a:ext>
            </a:extLst>
          </p:cNvPr>
          <p:cNvSpPr>
            <a:spLocks noGrp="1"/>
          </p:cNvSpPr>
          <p:nvPr>
            <p:ph type="sldNum" sz="quarter" idx="12"/>
          </p:nvPr>
        </p:nvSpPr>
        <p:spPr>
          <a:xfrm>
            <a:off x="11123295" y="6356350"/>
            <a:ext cx="457200" cy="365125"/>
          </a:xfrm>
        </p:spPr>
        <p:txBody>
          <a:bodyPr/>
          <a:lstStyle/>
          <a:p>
            <a:pPr>
              <a:spcAft>
                <a:spcPts val="600"/>
              </a:spcAft>
            </a:pPr>
            <a:fld id="{B5CEABB6-07DC-46E8-9B57-56EC44A396E5}" type="slidenum">
              <a:rPr lang="en-US" smtClean="0"/>
              <a:pPr>
                <a:spcAft>
                  <a:spcPts val="600"/>
                </a:spcAft>
              </a:pPr>
              <a:t>3</a:t>
            </a:fld>
            <a:endParaRPr lang="en-US"/>
          </a:p>
        </p:txBody>
      </p:sp>
      <p:sp>
        <p:nvSpPr>
          <p:cNvPr id="6" name="Slide Number Placeholder 5" hidden="1">
            <a:extLst>
              <a:ext uri="{FF2B5EF4-FFF2-40B4-BE49-F238E27FC236}">
                <a16:creationId xmlns:a16="http://schemas.microsoft.com/office/drawing/2014/main" id="{A4AC050D-BAF4-C23C-F8EC-24DEC4293002}"/>
              </a:ext>
            </a:extLst>
          </p:cNvPr>
          <p:cNvSpPr>
            <a:spLocks noGrp="1"/>
          </p:cNvSpPr>
          <p:nvPr>
            <p:ph type="sldNum" sz="quarter" idx="4294967295"/>
          </p:nvPr>
        </p:nvSpPr>
        <p:spPr>
          <a:xfrm>
            <a:off x="11274091" y="6355080"/>
            <a:ext cx="457200" cy="365125"/>
          </a:xfrm>
        </p:spPr>
        <p:txBody>
          <a:bodyPr/>
          <a:lstStyle/>
          <a:p>
            <a:pPr>
              <a:spcAft>
                <a:spcPts val="600"/>
              </a:spcAft>
            </a:pPr>
            <a:fld id="{B5CEABB6-07DC-46E8-9B57-56EC44A396E5}" type="slidenum">
              <a:rPr lang="en-US" smtClean="0"/>
              <a:pPr>
                <a:spcAft>
                  <a:spcPts val="600"/>
                </a:spcAft>
              </a:pPr>
              <a:t>3</a:t>
            </a:fld>
            <a:endParaRPr lang="en-US"/>
          </a:p>
        </p:txBody>
      </p:sp>
      <p:pic>
        <p:nvPicPr>
          <p:cNvPr id="15" name="Picture 14" descr="A person touching a screen with icons&#10;&#10;Description automatically generated">
            <a:extLst>
              <a:ext uri="{FF2B5EF4-FFF2-40B4-BE49-F238E27FC236}">
                <a16:creationId xmlns:a16="http://schemas.microsoft.com/office/drawing/2014/main" id="{A77F7170-CDF7-1081-60F6-949221F6D442}"/>
              </a:ext>
            </a:extLst>
          </p:cNvPr>
          <p:cNvPicPr>
            <a:picLocks noChangeAspect="1"/>
          </p:cNvPicPr>
          <p:nvPr/>
        </p:nvPicPr>
        <p:blipFill>
          <a:blip r:embed="rId5"/>
          <a:stretch>
            <a:fillRect/>
          </a:stretch>
        </p:blipFill>
        <p:spPr>
          <a:xfrm>
            <a:off x="1289926" y="2341263"/>
            <a:ext cx="6959899" cy="3479949"/>
          </a:xfrm>
          <a:prstGeom prst="rect">
            <a:avLst/>
          </a:prstGeom>
        </p:spPr>
      </p:pic>
      <p:pic>
        <p:nvPicPr>
          <p:cNvPr id="20" name="Audio 19">
            <a:hlinkClick r:id="" action="ppaction://media"/>
            <a:extLst>
              <a:ext uri="{FF2B5EF4-FFF2-40B4-BE49-F238E27FC236}">
                <a16:creationId xmlns:a16="http://schemas.microsoft.com/office/drawing/2014/main" id="{050F6719-62E0-A986-69B8-E3AA9ADEBD9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46372204"/>
      </p:ext>
    </p:extLst>
  </p:cSld>
  <p:clrMapOvr>
    <a:masterClrMapping/>
  </p:clrMapOvr>
  <mc:AlternateContent xmlns:mc="http://schemas.openxmlformats.org/markup-compatibility/2006">
    <mc:Choice xmlns:p14="http://schemas.microsoft.com/office/powerpoint/2010/main" Requires="p14">
      <p:transition spd="slow" p14:dur="2000" advTm="17691"/>
    </mc:Choice>
    <mc:Fallback>
      <p:transition spd="slow" advTm="17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552574" y="896111"/>
            <a:ext cx="9866540" cy="1358140"/>
          </a:xfrm>
        </p:spPr>
        <p:txBody>
          <a:bodyPr anchor="t">
            <a:normAutofit/>
          </a:bodyPr>
          <a:lstStyle/>
          <a:p>
            <a:r>
              <a:rPr lang="en-US" dirty="0"/>
              <a:t>Research Methodology</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8372723" y="2481940"/>
            <a:ext cx="3046391" cy="3759200"/>
          </a:xfrm>
        </p:spPr>
        <p:txBody>
          <a:bodyPr vert="horz" lIns="91440" tIns="45720" rIns="91440" bIns="45720" rtlCol="0">
            <a:normAutofit/>
          </a:bodyPr>
          <a:lstStyle/>
          <a:p>
            <a:r>
              <a:rPr lang="en-US" dirty="0"/>
              <a:t>Articles</a:t>
            </a:r>
          </a:p>
          <a:p>
            <a:r>
              <a:rPr lang="en-US" dirty="0"/>
              <a:t>Books and Reports related to cyber security and international politics </a:t>
            </a:r>
          </a:p>
          <a:p>
            <a:pPr marL="0" indent="0">
              <a:buNone/>
            </a:pPr>
            <a:r>
              <a:rPr lang="en-US" dirty="0"/>
              <a:t> 3. Official government</a:t>
            </a:r>
          </a:p>
          <a:p>
            <a:pPr marL="0" indent="0">
              <a:buNone/>
            </a:pPr>
            <a:r>
              <a:rPr lang="en-US" dirty="0"/>
              <a:t>      documents.</a:t>
            </a:r>
          </a:p>
          <a:p>
            <a:pPr marL="0" indent="0">
              <a:buNone/>
            </a:pPr>
            <a:r>
              <a:rPr lang="en-US" sz="1800" dirty="0">
                <a:effectLst/>
                <a:latin typeface="Times New Roman" panose="02020603050405020304" pitchFamily="18" charset="0"/>
              </a:rPr>
              <a:t>(Azubuike, 2023)</a:t>
            </a:r>
            <a:endParaRPr lang="en-US" dirty="0"/>
          </a:p>
          <a:p>
            <a:pPr marL="0" indent="0">
              <a:buNone/>
            </a:pPr>
            <a:endParaRPr lang="en-US" dirty="0"/>
          </a:p>
          <a:p>
            <a:pPr marL="0" indent="0">
              <a:buNone/>
            </a:pPr>
            <a:r>
              <a:rPr lang="en-US" dirty="0"/>
              <a:t>  </a:t>
            </a:r>
          </a:p>
        </p:txBody>
      </p:sp>
      <p:sp>
        <p:nvSpPr>
          <p:cNvPr id="11" name="Slide Number Placeholder 4">
            <a:extLst>
              <a:ext uri="{FF2B5EF4-FFF2-40B4-BE49-F238E27FC236}">
                <a16:creationId xmlns:a16="http://schemas.microsoft.com/office/drawing/2014/main" id="{0AA2C646-F2DB-6E66-1B6B-B54C70940933}"/>
              </a:ext>
            </a:extLst>
          </p:cNvPr>
          <p:cNvSpPr>
            <a:spLocks noGrp="1"/>
          </p:cNvSpPr>
          <p:nvPr>
            <p:ph type="sldNum" sz="quarter" idx="12"/>
          </p:nvPr>
        </p:nvSpPr>
        <p:spPr>
          <a:xfrm>
            <a:off x="11123295" y="6356350"/>
            <a:ext cx="457200" cy="365125"/>
          </a:xfrm>
        </p:spPr>
        <p:txBody>
          <a:bodyPr/>
          <a:lstStyle/>
          <a:p>
            <a:pPr>
              <a:spcAft>
                <a:spcPts val="600"/>
              </a:spcAft>
            </a:pPr>
            <a:fld id="{B5CEABB6-07DC-46E8-9B57-56EC44A396E5}" type="slidenum">
              <a:rPr lang="en-US" smtClean="0"/>
              <a:pPr>
                <a:spcAft>
                  <a:spcPts val="600"/>
                </a:spcAft>
              </a:pPr>
              <a:t>4</a:t>
            </a:fld>
            <a:endParaRPr lang="en-US"/>
          </a:p>
        </p:txBody>
      </p:sp>
      <p:sp>
        <p:nvSpPr>
          <p:cNvPr id="6" name="Slide Number Placeholder 5" hidden="1">
            <a:extLst>
              <a:ext uri="{FF2B5EF4-FFF2-40B4-BE49-F238E27FC236}">
                <a16:creationId xmlns:a16="http://schemas.microsoft.com/office/drawing/2014/main" id="{A4AC050D-BAF4-C23C-F8EC-24DEC4293002}"/>
              </a:ext>
            </a:extLst>
          </p:cNvPr>
          <p:cNvSpPr>
            <a:spLocks noGrp="1"/>
          </p:cNvSpPr>
          <p:nvPr>
            <p:ph type="sldNum" sz="quarter" idx="4294967295"/>
          </p:nvPr>
        </p:nvSpPr>
        <p:spPr>
          <a:xfrm>
            <a:off x="11274091" y="6355080"/>
            <a:ext cx="457200" cy="365125"/>
          </a:xfrm>
        </p:spPr>
        <p:txBody>
          <a:bodyPr/>
          <a:lstStyle/>
          <a:p>
            <a:pPr>
              <a:spcAft>
                <a:spcPts val="600"/>
              </a:spcAft>
            </a:pPr>
            <a:fld id="{B5CEABB6-07DC-46E8-9B57-56EC44A396E5}" type="slidenum">
              <a:rPr lang="en-US" smtClean="0"/>
              <a:pPr>
                <a:spcAft>
                  <a:spcPts val="600"/>
                </a:spcAft>
              </a:pPr>
              <a:t>4</a:t>
            </a:fld>
            <a:endParaRPr lang="en-US"/>
          </a:p>
        </p:txBody>
      </p:sp>
      <p:pic>
        <p:nvPicPr>
          <p:cNvPr id="15" name="Picture 14" descr="A person touching a screen with icons&#10;&#10;Description automatically generated">
            <a:extLst>
              <a:ext uri="{FF2B5EF4-FFF2-40B4-BE49-F238E27FC236}">
                <a16:creationId xmlns:a16="http://schemas.microsoft.com/office/drawing/2014/main" id="{A77F7170-CDF7-1081-60F6-949221F6D442}"/>
              </a:ext>
            </a:extLst>
          </p:cNvPr>
          <p:cNvPicPr>
            <a:picLocks noChangeAspect="1"/>
          </p:cNvPicPr>
          <p:nvPr/>
        </p:nvPicPr>
        <p:blipFill>
          <a:blip r:embed="rId5"/>
          <a:stretch>
            <a:fillRect/>
          </a:stretch>
        </p:blipFill>
        <p:spPr>
          <a:xfrm>
            <a:off x="1289926" y="2341263"/>
            <a:ext cx="6959899" cy="3479949"/>
          </a:xfrm>
          <a:prstGeom prst="rect">
            <a:avLst/>
          </a:prstGeom>
        </p:spPr>
      </p:pic>
      <p:pic>
        <p:nvPicPr>
          <p:cNvPr id="9" name="Audio 8">
            <a:hlinkClick r:id="" action="ppaction://media"/>
            <a:extLst>
              <a:ext uri="{FF2B5EF4-FFF2-40B4-BE49-F238E27FC236}">
                <a16:creationId xmlns:a16="http://schemas.microsoft.com/office/drawing/2014/main" id="{2E1BB160-42E4-1563-1840-B5C21D9699F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47426970"/>
      </p:ext>
    </p:extLst>
  </p:cSld>
  <p:clrMapOvr>
    <a:masterClrMapping/>
  </p:clrMapOvr>
  <mc:AlternateContent xmlns:mc="http://schemas.openxmlformats.org/markup-compatibility/2006">
    <mc:Choice xmlns:p14="http://schemas.microsoft.com/office/powerpoint/2010/main" Requires="p14">
      <p:transition spd="slow" p14:dur="2000" advTm="30070"/>
    </mc:Choice>
    <mc:Fallback>
      <p:transition spd="slow" advTm="30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dirty="0"/>
              <a:t>Aim and Objectives</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5"/>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01E0348C-858F-8156-B775-E48455374DC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07789176"/>
      </p:ext>
    </p:extLst>
  </p:cSld>
  <p:clrMapOvr>
    <a:masterClrMapping/>
  </p:clrMapOvr>
  <mc:AlternateContent xmlns:mc="http://schemas.openxmlformats.org/markup-compatibility/2006">
    <mc:Choice xmlns:p14="http://schemas.microsoft.com/office/powerpoint/2010/main" Requires="p14">
      <p:transition spd="slow" p14:dur="2000" advTm="14859"/>
    </mc:Choice>
    <mc:Fallback>
      <p:transition spd="slow" advTm="14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a:normAutofit/>
          </a:bodyPr>
          <a:lstStyle/>
          <a:p>
            <a:r>
              <a:rPr lang="en-US" dirty="0"/>
              <a:t>State sponsored cyber attacks ​</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4130045"/>
            <a:ext cx="6594768" cy="1951523"/>
          </a:xfrm>
        </p:spPr>
        <p:txBody>
          <a:bodyPr/>
          <a:lstStyle/>
          <a:p>
            <a:pPr marL="457200" indent="-457200">
              <a:buAutoNum type="arabicPeriod"/>
            </a:pPr>
            <a:r>
              <a:rPr lang="en-US" dirty="0"/>
              <a:t>German Parliament attack 2015 (Courtney, 2017)</a:t>
            </a:r>
          </a:p>
          <a:p>
            <a:pPr marL="457200" indent="-457200">
              <a:buAutoNum type="arabicPeriod"/>
            </a:pPr>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5"/>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Audio 10">
            <a:hlinkClick r:id="" action="ppaction://media"/>
            <a:extLst>
              <a:ext uri="{FF2B5EF4-FFF2-40B4-BE49-F238E27FC236}">
                <a16:creationId xmlns:a16="http://schemas.microsoft.com/office/drawing/2014/main" id="{7F7608D3-3A07-8688-02FD-D366053D218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9539271"/>
      </p:ext>
    </p:extLst>
  </p:cSld>
  <p:clrMapOvr>
    <a:masterClrMapping/>
  </p:clrMapOvr>
  <mc:AlternateContent xmlns:mc="http://schemas.openxmlformats.org/markup-compatibility/2006">
    <mc:Choice xmlns:p14="http://schemas.microsoft.com/office/powerpoint/2010/main" Requires="p14">
      <p:transition spd="slow" p14:dur="2000" advTm="43688"/>
    </mc:Choice>
    <mc:Fallback>
      <p:transition spd="slow" advTm="43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a:normAutofit/>
          </a:bodyPr>
          <a:lstStyle/>
          <a:p>
            <a:r>
              <a:rPr lang="en-US" dirty="0"/>
              <a:t>State sponsored cyber attacks ​</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4130045"/>
            <a:ext cx="6594768" cy="1951523"/>
          </a:xfrm>
        </p:spPr>
        <p:txBody>
          <a:bodyPr/>
          <a:lstStyle/>
          <a:p>
            <a:r>
              <a:rPr lang="en-US" dirty="0"/>
              <a:t>2. The 2014 Sony Pictures hack. (Azubuike, 2023)</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5"/>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Audio 16">
            <a:hlinkClick r:id="" action="ppaction://media"/>
            <a:extLst>
              <a:ext uri="{FF2B5EF4-FFF2-40B4-BE49-F238E27FC236}">
                <a16:creationId xmlns:a16="http://schemas.microsoft.com/office/drawing/2014/main" id="{ADF56ED3-AA20-EFED-62C4-8B8E1401739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24489769"/>
      </p:ext>
    </p:extLst>
  </p:cSld>
  <p:clrMapOvr>
    <a:masterClrMapping/>
  </p:clrMapOvr>
  <mc:AlternateContent xmlns:mc="http://schemas.openxmlformats.org/markup-compatibility/2006">
    <mc:Choice xmlns:p14="http://schemas.microsoft.com/office/powerpoint/2010/main" Requires="p14">
      <p:transition spd="slow" p14:dur="2000" advTm="35300"/>
    </mc:Choice>
    <mc:Fallback>
      <p:transition spd="slow" advTm="35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2" y="0"/>
            <a:ext cx="6449786" cy="2785508"/>
          </a:xfrm>
        </p:spPr>
        <p:txBody>
          <a:bodyPr>
            <a:normAutofit/>
          </a:bodyPr>
          <a:lstStyle/>
          <a:p>
            <a:r>
              <a:rPr lang="en-US" dirty="0"/>
              <a:t>Reasons for cyberattacks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2785508"/>
            <a:ext cx="6449785" cy="2640252"/>
          </a:xfrm>
        </p:spPr>
        <p:txBody>
          <a:bodyPr/>
          <a:lstStyle/>
          <a:p>
            <a:pPr marL="457200" indent="-457200">
              <a:buAutoNum type="arabicPeriod"/>
            </a:pPr>
            <a:r>
              <a:rPr lang="en-US" dirty="0"/>
              <a:t>Gaining an advantage over a rival. </a:t>
            </a:r>
            <a:r>
              <a:rPr lang="pl-PL" dirty="0"/>
              <a:t>(Mateusz Stafiniak and Wojciech Wodo, 2022)</a:t>
            </a:r>
            <a:endParaRPr lang="en-US" dirty="0"/>
          </a:p>
          <a:p>
            <a:pPr marL="457200" indent="-457200">
              <a:buAutoNum type="arabicPeriod"/>
            </a:pPr>
            <a:r>
              <a:rPr lang="en-US" dirty="0"/>
              <a:t>Stealing confidential data. </a:t>
            </a:r>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11" name="Audio 10">
            <a:hlinkClick r:id="" action="ppaction://media"/>
            <a:extLst>
              <a:ext uri="{FF2B5EF4-FFF2-40B4-BE49-F238E27FC236}">
                <a16:creationId xmlns:a16="http://schemas.microsoft.com/office/drawing/2014/main" id="{46634E8A-75B9-62DA-85A7-618F3D55FC7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03251909"/>
      </p:ext>
    </p:extLst>
  </p:cSld>
  <p:clrMapOvr>
    <a:masterClrMapping/>
  </p:clrMapOvr>
  <mc:AlternateContent xmlns:mc="http://schemas.openxmlformats.org/markup-compatibility/2006">
    <mc:Choice xmlns:p14="http://schemas.microsoft.com/office/powerpoint/2010/main" Requires="p14">
      <p:transition spd="slow" p14:dur="2000" advTm="28320"/>
    </mc:Choice>
    <mc:Fallback>
      <p:transition spd="slow" advTm="28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552574" y="896111"/>
            <a:ext cx="9866540" cy="1358140"/>
          </a:xfrm>
        </p:spPr>
        <p:txBody>
          <a:bodyPr anchor="t">
            <a:normAutofit/>
          </a:bodyPr>
          <a:lstStyle/>
          <a:p>
            <a:r>
              <a:rPr lang="en-US" dirty="0"/>
              <a:t>Recommendations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8372723" y="2481940"/>
            <a:ext cx="3046391" cy="3759200"/>
          </a:xfrm>
        </p:spPr>
        <p:txBody>
          <a:bodyPr vert="horz" lIns="91440" tIns="45720" rIns="91440" bIns="45720" rtlCol="0">
            <a:normAutofit/>
          </a:bodyPr>
          <a:lstStyle/>
          <a:p>
            <a:r>
              <a:rPr lang="en-US" dirty="0"/>
              <a:t>Develop international standards for cyber security</a:t>
            </a:r>
          </a:p>
          <a:p>
            <a:r>
              <a:rPr lang="en-US" dirty="0"/>
              <a:t> Increase cooperation between countries.</a:t>
            </a:r>
          </a:p>
          <a:p>
            <a:r>
              <a:rPr lang="en-US" dirty="0"/>
              <a:t>Use of diplomatic measures such as Sanctions.</a:t>
            </a:r>
          </a:p>
          <a:p>
            <a:pPr marL="0" indent="0">
              <a:buNone/>
            </a:pPr>
            <a:r>
              <a:rPr lang="en-US" sz="1800" dirty="0">
                <a:effectLst/>
                <a:latin typeface="Times New Roman" panose="02020603050405020304" pitchFamily="18" charset="0"/>
              </a:rPr>
              <a:t>(Azubuike, 2023)</a:t>
            </a:r>
            <a:endParaRPr lang="en-US" dirty="0"/>
          </a:p>
          <a:p>
            <a:pPr marL="0" indent="0">
              <a:buNone/>
            </a:pPr>
            <a:r>
              <a:rPr lang="en-US" dirty="0"/>
              <a:t>  </a:t>
            </a:r>
          </a:p>
        </p:txBody>
      </p:sp>
      <p:sp>
        <p:nvSpPr>
          <p:cNvPr id="11" name="Slide Number Placeholder 4">
            <a:extLst>
              <a:ext uri="{FF2B5EF4-FFF2-40B4-BE49-F238E27FC236}">
                <a16:creationId xmlns:a16="http://schemas.microsoft.com/office/drawing/2014/main" id="{0AA2C646-F2DB-6E66-1B6B-B54C70940933}"/>
              </a:ext>
            </a:extLst>
          </p:cNvPr>
          <p:cNvSpPr>
            <a:spLocks noGrp="1"/>
          </p:cNvSpPr>
          <p:nvPr>
            <p:ph type="sldNum" sz="quarter" idx="12"/>
          </p:nvPr>
        </p:nvSpPr>
        <p:spPr>
          <a:xfrm>
            <a:off x="11123295" y="6356350"/>
            <a:ext cx="457200" cy="365125"/>
          </a:xfrm>
        </p:spPr>
        <p:txBody>
          <a:bodyPr/>
          <a:lstStyle/>
          <a:p>
            <a:pPr>
              <a:spcAft>
                <a:spcPts val="600"/>
              </a:spcAft>
            </a:pPr>
            <a:fld id="{B5CEABB6-07DC-46E8-9B57-56EC44A396E5}" type="slidenum">
              <a:rPr lang="en-US" smtClean="0"/>
              <a:pPr>
                <a:spcAft>
                  <a:spcPts val="600"/>
                </a:spcAft>
              </a:pPr>
              <a:t>9</a:t>
            </a:fld>
            <a:endParaRPr lang="en-US"/>
          </a:p>
        </p:txBody>
      </p:sp>
      <p:sp>
        <p:nvSpPr>
          <p:cNvPr id="6" name="Slide Number Placeholder 5" hidden="1">
            <a:extLst>
              <a:ext uri="{FF2B5EF4-FFF2-40B4-BE49-F238E27FC236}">
                <a16:creationId xmlns:a16="http://schemas.microsoft.com/office/drawing/2014/main" id="{A4AC050D-BAF4-C23C-F8EC-24DEC4293002}"/>
              </a:ext>
            </a:extLst>
          </p:cNvPr>
          <p:cNvSpPr>
            <a:spLocks noGrp="1"/>
          </p:cNvSpPr>
          <p:nvPr>
            <p:ph type="sldNum" sz="quarter" idx="4294967295"/>
          </p:nvPr>
        </p:nvSpPr>
        <p:spPr>
          <a:xfrm>
            <a:off x="11274091" y="6355080"/>
            <a:ext cx="457200" cy="365125"/>
          </a:xfrm>
        </p:spPr>
        <p:txBody>
          <a:bodyPr/>
          <a:lstStyle/>
          <a:p>
            <a:pPr>
              <a:spcAft>
                <a:spcPts val="600"/>
              </a:spcAft>
            </a:pPr>
            <a:fld id="{B5CEABB6-07DC-46E8-9B57-56EC44A396E5}" type="slidenum">
              <a:rPr lang="en-US" smtClean="0"/>
              <a:pPr>
                <a:spcAft>
                  <a:spcPts val="600"/>
                </a:spcAft>
              </a:pPr>
              <a:t>9</a:t>
            </a:fld>
            <a:endParaRPr lang="en-US"/>
          </a:p>
        </p:txBody>
      </p:sp>
      <p:pic>
        <p:nvPicPr>
          <p:cNvPr id="8" name="Picture 7" descr="A blue and white background with white text&#10;&#10;Description automatically generated">
            <a:extLst>
              <a:ext uri="{FF2B5EF4-FFF2-40B4-BE49-F238E27FC236}">
                <a16:creationId xmlns:a16="http://schemas.microsoft.com/office/drawing/2014/main" id="{E0052AE9-48FE-861A-8740-AA2AE0B57F6C}"/>
              </a:ext>
            </a:extLst>
          </p:cNvPr>
          <p:cNvPicPr>
            <a:picLocks noChangeAspect="1"/>
          </p:cNvPicPr>
          <p:nvPr/>
        </p:nvPicPr>
        <p:blipFill>
          <a:blip r:embed="rId5"/>
          <a:stretch>
            <a:fillRect/>
          </a:stretch>
        </p:blipFill>
        <p:spPr>
          <a:xfrm>
            <a:off x="1028700" y="1994456"/>
            <a:ext cx="6683022" cy="3759200"/>
          </a:xfrm>
          <a:prstGeom prst="rect">
            <a:avLst/>
          </a:prstGeom>
        </p:spPr>
      </p:pic>
      <p:pic>
        <p:nvPicPr>
          <p:cNvPr id="12" name="Audio 11">
            <a:hlinkClick r:id="" action="ppaction://media"/>
            <a:extLst>
              <a:ext uri="{FF2B5EF4-FFF2-40B4-BE49-F238E27FC236}">
                <a16:creationId xmlns:a16="http://schemas.microsoft.com/office/drawing/2014/main" id="{54949971-555C-A251-2DCE-2AAB7757E45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88647986"/>
      </p:ext>
    </p:extLst>
  </p:cSld>
  <p:clrMapOvr>
    <a:masterClrMapping/>
  </p:clrMapOvr>
  <mc:AlternateContent xmlns:mc="http://schemas.openxmlformats.org/markup-compatibility/2006">
    <mc:Choice xmlns:p14="http://schemas.microsoft.com/office/powerpoint/2010/main" Requires="p14">
      <p:transition spd="slow" p14:dur="2000" advTm="40651"/>
    </mc:Choice>
    <mc:Fallback>
      <p:transition spd="slow" advTm="40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{793D904D-EA55-43DC-B5F8-E9D363D6FBCC}tf33968143_win32</Template>
  <TotalTime>113</TotalTime>
  <Words>959</Words>
  <Application>Microsoft Office PowerPoint</Application>
  <PresentationFormat>Widescreen</PresentationFormat>
  <Paragraphs>67</Paragraphs>
  <Slides>11</Slides>
  <Notes>11</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Avenir Next LT Pro</vt:lpstr>
      <vt:lpstr>Calibri</vt:lpstr>
      <vt:lpstr>Times New Roman</vt:lpstr>
      <vt:lpstr>Custom</vt:lpstr>
      <vt:lpstr>The impacts of state sponsored cyberterrorism and how to prevent them</vt:lpstr>
      <vt:lpstr>What is Cyberterrorism?</vt:lpstr>
      <vt:lpstr>Key Literature</vt:lpstr>
      <vt:lpstr>Research Methodology</vt:lpstr>
      <vt:lpstr>Aim and Objectives</vt:lpstr>
      <vt:lpstr>State sponsored cyber attacks ​</vt:lpstr>
      <vt:lpstr>State sponsored cyber attacks ​</vt:lpstr>
      <vt:lpstr>Reasons for cyberattacks</vt:lpstr>
      <vt:lpstr>Recommendations</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Narang, Asnai</dc:creator>
  <cp:lastModifiedBy>Narang, Asnai</cp:lastModifiedBy>
  <cp:revision>1</cp:revision>
  <dcterms:created xsi:type="dcterms:W3CDTF">2024-07-15T20:43:42Z</dcterms:created>
  <dcterms:modified xsi:type="dcterms:W3CDTF">2024-07-15T22:37:34Z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